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4" r:id="rId14"/>
    <p:sldId id="275" r:id="rId15"/>
    <p:sldId id="276" r:id="rId16"/>
    <p:sldId id="27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UO%20Contab-Didattica\Desktop\sportello%20telefonico\sportello%20telefonico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-tabell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-tabell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-tabell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-tabell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-tabell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UO%20Contab-Didattica\Desktop\sportello%20telefonico\sportello%20telefonico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UO%20Contab-Didattica\Desktop\sportello%20telefonico\sportello%20telefonic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UO%20Contab-Didattica\Desktop\sportello%20telefonico\sportello%20telefonic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UO%20Contab-Didattica\Desktop\sportello%20telefonico\sportello%20telefonico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UO%20Contab-Didattica\Desktop\sportello%20telefonico\sportello%20telefonico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UO%20Contab-Didattica\Desktop\sportello%20telefonico\sportello%20telefonico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O%20Contab-Didattica\Desktop\sportello%20telefonico\altri%20cors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>
                <a:solidFill>
                  <a:srgbClr val="FF0000"/>
                </a:solidFill>
              </a:rPr>
              <a:t>percentuale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studenti</a:t>
            </a:r>
            <a:endParaRPr lang="en-US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67709464249480833"/>
          <c:y val="4.3517964866953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percentuali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/>
                      <a:t>ha </a:t>
                    </a:r>
                    <a:r>
                      <a:rPr lang="en-US" sz="1600" dirty="0" err="1" smtClean="0"/>
                      <a:t>risposto</a:t>
                    </a:r>
                    <a:r>
                      <a:rPr lang="en-US" sz="1600" baseline="0" dirty="0" smtClean="0"/>
                      <a:t>; </a:t>
                    </a:r>
                    <a:fld id="{477A7009-1B2B-4C01-AC30-FC175A7BE759}" type="VALUE">
                      <a:rPr lang="en-US" sz="1600" baseline="0"/>
                      <a:pPr>
                        <a:defRPr sz="1600"/>
                      </a:pPr>
                      <a:t>[VALORE]</a:t>
                    </a:fld>
                    <a:endParaRPr lang="en-US" sz="1600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96783292459613"/>
                      <c:h val="0.1525304668586711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0.148686522737565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32622239145086"/>
                      <c:h val="0.112638999063963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"/>
                  <c:y val="2.35725165205502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92859415276164"/>
                      <c:h val="0.18538653033322083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2037013665414024E-2"/>
                  <c:y val="-5.43974560836915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non ha </a:t>
                    </a:r>
                    <a:r>
                      <a:rPr lang="en-US" baseline="0" dirty="0" err="1" smtClean="0"/>
                      <a:t>risposto</a:t>
                    </a:r>
                    <a:r>
                      <a:rPr lang="en-US" baseline="0" dirty="0" smtClean="0"/>
                      <a:t>; </a:t>
                    </a:r>
                    <a:fld id="{BAC671FC-A4DA-47DF-A389-A49FAED4F1CF}" type="VALUE">
                      <a:rPr lang="en-US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[VALORE]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62766253253402"/>
                      <c:h val="0.1145610425122544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Foglio1!$AD$31:$AG$34</c:f>
              <c:strCache>
                <c:ptCount val="4"/>
                <c:pt idx="0">
                  <c:v>esito ok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non hanno risposto</c:v>
                </c:pt>
              </c:strCache>
            </c:strRef>
          </c:cat>
          <c:val>
            <c:numRef>
              <c:f>Foglio1!$AI$31:$AI$34</c:f>
              <c:numCache>
                <c:formatCode>0.00</c:formatCode>
                <c:ptCount val="4"/>
                <c:pt idx="0">
                  <c:v>64.285714285714278</c:v>
                </c:pt>
                <c:pt idx="1">
                  <c:v>14.285714285714285</c:v>
                </c:pt>
                <c:pt idx="2">
                  <c:v>7.1428571428571423</c:v>
                </c:pt>
                <c:pt idx="3">
                  <c:v>14.285714285714285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 smtClean="0">
                <a:solidFill>
                  <a:srgbClr val="FF0000"/>
                </a:solidFill>
              </a:rPr>
              <a:t>esami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difficile </a:t>
            </a:r>
            <a:r>
              <a:rPr lang="en-US" sz="1600" dirty="0" err="1">
                <a:solidFill>
                  <a:srgbClr val="FF0000"/>
                </a:solidFill>
              </a:rPr>
              <a:t>superamento</a:t>
            </a:r>
            <a:endParaRPr lang="en-US" sz="1600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'scienze della natura'!$F$37:$G$37</c:f>
              <c:strCache>
                <c:ptCount val="1"/>
                <c:pt idx="0">
                  <c:v>materie difficile superamento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'scienze della natura'!$F$54:$F$58</c:f>
              <c:strCache>
                <c:ptCount val="5"/>
                <c:pt idx="0">
                  <c:v>geologia</c:v>
                </c:pt>
                <c:pt idx="1">
                  <c:v>chimica organica</c:v>
                </c:pt>
                <c:pt idx="2">
                  <c:v>botanica
sistematica</c:v>
                </c:pt>
                <c:pt idx="3">
                  <c:v>chimica  </c:v>
                </c:pt>
                <c:pt idx="4">
                  <c:v>mineralogia</c:v>
                </c:pt>
              </c:strCache>
            </c:strRef>
          </c:cat>
          <c:val>
            <c:numRef>
              <c:f>'scienze della natura'!$G$54:$G$58</c:f>
              <c:numCache>
                <c:formatCode>General</c:formatCode>
                <c:ptCount val="5"/>
                <c:pt idx="0">
                  <c:v>15.384615384615383</c:v>
                </c:pt>
                <c:pt idx="1">
                  <c:v>30.769230769230766</c:v>
                </c:pt>
                <c:pt idx="2">
                  <c:v>30.769230769230766</c:v>
                </c:pt>
                <c:pt idx="3">
                  <c:v>38.46153846153846</c:v>
                </c:pt>
                <c:pt idx="4">
                  <c:v>23.076923076923077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2593584"/>
        <c:axId val="-142583248"/>
      </c:barChart>
      <c:catAx>
        <c:axId val="-142593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materie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42583248"/>
        <c:crosses val="autoZero"/>
        <c:auto val="1"/>
        <c:lblAlgn val="ctr"/>
        <c:lblOffset val="100"/>
        <c:noMultiLvlLbl val="0"/>
      </c:catAx>
      <c:valAx>
        <c:axId val="-14258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percentuale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4259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'scienze della natura'!$L$43:$M$43</c:f>
              <c:strCache>
                <c:ptCount val="1"/>
                <c:pt idx="0">
                  <c:v>tutorato altre attività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'scienze della natura'!$L$44:$L$48</c:f>
              <c:strCache>
                <c:ptCount val="5"/>
                <c:pt idx="0">
                  <c:v>chimica</c:v>
                </c:pt>
                <c:pt idx="1">
                  <c:v>genetica</c:v>
                </c:pt>
                <c:pt idx="2">
                  <c:v>mineralogia</c:v>
                </c:pt>
                <c:pt idx="3">
                  <c:v>petrografia</c:v>
                </c:pt>
                <c:pt idx="4">
                  <c:v>geologia</c:v>
                </c:pt>
              </c:strCache>
            </c:strRef>
          </c:cat>
          <c:val>
            <c:numRef>
              <c:f>'scienze della natura'!$N$44:$N$48</c:f>
              <c:numCache>
                <c:formatCode>General</c:formatCode>
                <c:ptCount val="5"/>
                <c:pt idx="0">
                  <c:v>92.307692307692307</c:v>
                </c:pt>
                <c:pt idx="1">
                  <c:v>7.6923076923076916</c:v>
                </c:pt>
                <c:pt idx="2">
                  <c:v>7.6923076923076916</c:v>
                </c:pt>
                <c:pt idx="3">
                  <c:v>7.6923076923076916</c:v>
                </c:pt>
                <c:pt idx="4">
                  <c:v>7.6923076923076916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1089872"/>
        <c:axId val="-101088240"/>
      </c:barChart>
      <c:catAx>
        <c:axId val="-101089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materie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1088240"/>
        <c:crosses val="autoZero"/>
        <c:auto val="1"/>
        <c:lblAlgn val="ctr"/>
        <c:lblOffset val="100"/>
        <c:noMultiLvlLbl val="0"/>
      </c:catAx>
      <c:valAx>
        <c:axId val="-10108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percentuale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108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>
                <a:solidFill>
                  <a:srgbClr val="FF0000"/>
                </a:solidFill>
              </a:rPr>
              <a:t>esito</a:t>
            </a:r>
            <a:r>
              <a:rPr lang="it-IT" sz="1600" baseline="0">
                <a:solidFill>
                  <a:srgbClr val="FF0000"/>
                </a:solidFill>
              </a:rPr>
              <a:t> risposte in base ai corsi</a:t>
            </a:r>
            <a:endParaRPr lang="it-IT" sz="160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Biologia Ambientale
(triennale)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Foglio1!$A$3:$A$7</c:f>
              <c:strCache>
                <c:ptCount val="5"/>
                <c:pt idx="0">
                  <c:v>ha risposto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laureato</c:v>
                </c:pt>
                <c:pt idx="4">
                  <c:v>non ha risposto</c:v>
                </c:pt>
              </c:strCache>
            </c:strRef>
          </c:cat>
          <c:val>
            <c:numRef>
              <c:f>Foglio1!$I$3:$I$7</c:f>
              <c:numCache>
                <c:formatCode>0.00</c:formatCode>
                <c:ptCount val="5"/>
                <c:pt idx="0">
                  <c:v>50</c:v>
                </c:pt>
                <c:pt idx="1">
                  <c:v>25</c:v>
                </c:pt>
                <c:pt idx="2">
                  <c:v>0</c:v>
                </c:pt>
                <c:pt idx="3">
                  <c:v>12.5</c:v>
                </c:pt>
                <c:pt idx="4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Biologia Ambientale
(magistrale)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Foglio1!$A$3:$A$7</c:f>
              <c:strCache>
                <c:ptCount val="5"/>
                <c:pt idx="0">
                  <c:v>ha risposto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laureato</c:v>
                </c:pt>
                <c:pt idx="4">
                  <c:v>non ha risposto</c:v>
                </c:pt>
              </c:strCache>
            </c:strRef>
          </c:cat>
          <c:val>
            <c:numRef>
              <c:f>Foglio1!$J$3:$J$7</c:f>
              <c:numCache>
                <c:formatCode>0.00</c:formatCode>
                <c:ptCount val="5"/>
                <c:pt idx="0">
                  <c:v>57.142857142857139</c:v>
                </c:pt>
                <c:pt idx="1">
                  <c:v>14.285714285714285</c:v>
                </c:pt>
                <c:pt idx="2">
                  <c:v>14.285714285714285</c:v>
                </c:pt>
                <c:pt idx="3">
                  <c:v>14.285714285714285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Biologia Cellulare
e Molecolare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Foglio1!$A$3:$A$7</c:f>
              <c:strCache>
                <c:ptCount val="5"/>
                <c:pt idx="0">
                  <c:v>ha risposto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laureato</c:v>
                </c:pt>
                <c:pt idx="4">
                  <c:v>non ha risposto</c:v>
                </c:pt>
              </c:strCache>
            </c:strRef>
          </c:cat>
          <c:val>
            <c:numRef>
              <c:f>Foglio1!$K$3:$K$7</c:f>
              <c:numCache>
                <c:formatCode>0.00</c:formatCode>
                <c:ptCount val="5"/>
                <c:pt idx="0">
                  <c:v>40</c:v>
                </c:pt>
                <c:pt idx="1">
                  <c:v>40</c:v>
                </c:pt>
                <c:pt idx="2">
                  <c:v>10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Scienze Biologiche
(ante DM509)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Foglio1!$A$3:$A$7</c:f>
              <c:strCache>
                <c:ptCount val="5"/>
                <c:pt idx="0">
                  <c:v>ha risposto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laureato</c:v>
                </c:pt>
                <c:pt idx="4">
                  <c:v>non ha risposto</c:v>
                </c:pt>
              </c:strCache>
            </c:strRef>
          </c:cat>
          <c:val>
            <c:numRef>
              <c:f>Foglio1!$L$3:$L$7</c:f>
              <c:numCache>
                <c:formatCode>0.00</c:formatCode>
                <c:ptCount val="5"/>
                <c:pt idx="0">
                  <c:v>31.428571428571431</c:v>
                </c:pt>
                <c:pt idx="1">
                  <c:v>37.142857142857146</c:v>
                </c:pt>
                <c:pt idx="2">
                  <c:v>20</c:v>
                </c:pt>
                <c:pt idx="3">
                  <c:v>0</c:v>
                </c:pt>
                <c:pt idx="4">
                  <c:v>11.428571428571429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Scienze Biosanitarie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Foglio1!$A$3:$A$7</c:f>
              <c:strCache>
                <c:ptCount val="5"/>
                <c:pt idx="0">
                  <c:v>ha risposto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laureato</c:v>
                </c:pt>
                <c:pt idx="4">
                  <c:v>non ha risposto</c:v>
                </c:pt>
              </c:strCache>
            </c:strRef>
          </c:cat>
          <c:val>
            <c:numRef>
              <c:f>Foglio1!$M$3:$M$7</c:f>
              <c:numCache>
                <c:formatCode>0.00</c:formatCode>
                <c:ptCount val="5"/>
                <c:pt idx="0">
                  <c:v>33.333333333333336</c:v>
                </c:pt>
                <c:pt idx="1">
                  <c:v>23.80952380952381</c:v>
                </c:pt>
                <c:pt idx="2">
                  <c:v>4.7619047619047619</c:v>
                </c:pt>
                <c:pt idx="3">
                  <c:v>0</c:v>
                </c:pt>
                <c:pt idx="4">
                  <c:v>38.095238095238095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Scienze Naturali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Foglio1!$A$3:$A$7</c:f>
              <c:strCache>
                <c:ptCount val="5"/>
                <c:pt idx="0">
                  <c:v>ha risposto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laureato</c:v>
                </c:pt>
                <c:pt idx="4">
                  <c:v>non ha risposto</c:v>
                </c:pt>
              </c:strCache>
            </c:strRef>
          </c:cat>
          <c:val>
            <c:numRef>
              <c:f>Foglio1!$N$3:$N$7</c:f>
              <c:numCache>
                <c:formatCode>0.00</c:formatCode>
                <c:ptCount val="5"/>
                <c:pt idx="0">
                  <c:v>13.333333333333334</c:v>
                </c:pt>
                <c:pt idx="1">
                  <c:v>33.333333333333336</c:v>
                </c:pt>
                <c:pt idx="2">
                  <c:v>20</c:v>
                </c:pt>
                <c:pt idx="3">
                  <c:v>0</c:v>
                </c:pt>
                <c:pt idx="4">
                  <c:v>33.333333333333336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1078448"/>
        <c:axId val="-101091504"/>
      </c:barChart>
      <c:catAx>
        <c:axId val="-10107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1091504"/>
        <c:crosses val="autoZero"/>
        <c:auto val="1"/>
        <c:lblAlgn val="ctr"/>
        <c:lblOffset val="100"/>
        <c:noMultiLvlLbl val="0"/>
      </c:catAx>
      <c:valAx>
        <c:axId val="-10109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 dirty="0"/>
                  <a:t>percentuali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107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rgbClr val="FF0000"/>
                </a:solidFill>
              </a:rPr>
              <a:t>ultimo esame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Foglio1!$A$9</c:f>
              <c:strCache>
                <c:ptCount val="1"/>
                <c:pt idx="0">
                  <c:v>ultimo esame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Foglio1!$A$10:$A$15</c:f>
              <c:strCache>
                <c:ptCount val="6"/>
                <c:pt idx="0">
                  <c:v>meno di 30 giorni</c:v>
                </c:pt>
                <c:pt idx="1">
                  <c:v>meno di 6 mesi</c:v>
                </c:pt>
                <c:pt idx="2">
                  <c:v>più di 6 mesi</c:v>
                </c:pt>
                <c:pt idx="3">
                  <c:v>un anno</c:v>
                </c:pt>
                <c:pt idx="4">
                  <c:v>più di un anno</c:v>
                </c:pt>
                <c:pt idx="5">
                  <c:v>non so</c:v>
                </c:pt>
              </c:strCache>
            </c:strRef>
          </c:cat>
          <c:val>
            <c:numRef>
              <c:f>Foglio1!$I$10:$I$15</c:f>
              <c:numCache>
                <c:formatCode>General</c:formatCode>
                <c:ptCount val="6"/>
                <c:pt idx="0">
                  <c:v>9.375</c:v>
                </c:pt>
                <c:pt idx="1">
                  <c:v>31.25</c:v>
                </c:pt>
                <c:pt idx="2">
                  <c:v>0</c:v>
                </c:pt>
                <c:pt idx="3">
                  <c:v>12.5</c:v>
                </c:pt>
                <c:pt idx="4">
                  <c:v>43.75</c:v>
                </c:pt>
                <c:pt idx="5">
                  <c:v>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89209840"/>
        <c:axId val="-101090960"/>
      </c:barChart>
      <c:catAx>
        <c:axId val="-18920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1090960"/>
        <c:crosses val="autoZero"/>
        <c:auto val="1"/>
        <c:lblAlgn val="ctr"/>
        <c:lblOffset val="100"/>
        <c:noMultiLvlLbl val="0"/>
      </c:catAx>
      <c:valAx>
        <c:axId val="-10109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percentuale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0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rgbClr val="FF0000"/>
                </a:solidFill>
              </a:rPr>
              <a:t>esami difficile superamento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Foglio1!$A$16</c:f>
              <c:strCache>
                <c:ptCount val="1"/>
                <c:pt idx="0">
                  <c:v>esami difficile superamento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Foglio1!$A$17:$A$20</c:f>
              <c:strCache>
                <c:ptCount val="4"/>
                <c:pt idx="0">
                  <c:v>biochimica</c:v>
                </c:pt>
                <c:pt idx="1">
                  <c:v>biologia molecolare</c:v>
                </c:pt>
                <c:pt idx="2">
                  <c:v>matematica</c:v>
                </c:pt>
                <c:pt idx="3">
                  <c:v>fisica</c:v>
                </c:pt>
              </c:strCache>
            </c:strRef>
          </c:cat>
          <c:val>
            <c:numRef>
              <c:f>Foglio1!$I$17:$I$20</c:f>
              <c:numCache>
                <c:formatCode>0.00</c:formatCode>
                <c:ptCount val="4"/>
                <c:pt idx="0">
                  <c:v>50</c:v>
                </c:pt>
                <c:pt idx="1">
                  <c:v>31.25</c:v>
                </c:pt>
                <c:pt idx="2">
                  <c:v>18.75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5051808"/>
        <c:axId val="-105053440"/>
      </c:barChart>
      <c:catAx>
        <c:axId val="-10505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materie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5053440"/>
        <c:crosses val="autoZero"/>
        <c:auto val="1"/>
        <c:lblAlgn val="ctr"/>
        <c:lblOffset val="100"/>
        <c:noMultiLvlLbl val="0"/>
      </c:catAx>
      <c:valAx>
        <c:axId val="-1050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percentuale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505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rgbClr val="FF0000"/>
                </a:solidFill>
              </a:rPr>
              <a:t>tutorato matematica e fisica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Foglio1!$A$35</c:f>
              <c:strCache>
                <c:ptCount val="1"/>
                <c:pt idx="0">
                  <c:v>tutorato matematica e fisica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Foglio1!$A$36:$A$41</c:f>
              <c:strCache>
                <c:ptCount val="6"/>
                <c:pt idx="0">
                  <c:v>a conoscenza</c:v>
                </c:pt>
                <c:pt idx="1">
                  <c:v>usufruito</c:v>
                </c:pt>
                <c:pt idx="2">
                  <c:v>molto</c:v>
                </c:pt>
                <c:pt idx="3">
                  <c:v>abbastanza</c:v>
                </c:pt>
                <c:pt idx="4">
                  <c:v>poco</c:v>
                </c:pt>
                <c:pt idx="5">
                  <c:v>per nulla</c:v>
                </c:pt>
              </c:strCache>
            </c:strRef>
          </c:cat>
          <c:val>
            <c:numRef>
              <c:f>Foglio1!$I$36:$I$41</c:f>
              <c:numCache>
                <c:formatCode>0.00</c:formatCode>
                <c:ptCount val="6"/>
                <c:pt idx="0">
                  <c:v>40.625</c:v>
                </c:pt>
                <c:pt idx="1">
                  <c:v>38.46153846153846</c:v>
                </c:pt>
                <c:pt idx="2">
                  <c:v>20</c:v>
                </c:pt>
                <c:pt idx="3">
                  <c:v>80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1080080"/>
        <c:axId val="-101077904"/>
      </c:barChart>
      <c:catAx>
        <c:axId val="-10108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1077904"/>
        <c:crosses val="autoZero"/>
        <c:auto val="1"/>
        <c:lblAlgn val="ctr"/>
        <c:lblOffset val="100"/>
        <c:noMultiLvlLbl val="0"/>
      </c:catAx>
      <c:valAx>
        <c:axId val="-10107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percentuale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108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rgbClr val="FF0000"/>
                </a:solidFill>
              </a:rPr>
              <a:t>tutorato altre</a:t>
            </a:r>
            <a:r>
              <a:rPr lang="en-US" sz="1600" baseline="0">
                <a:solidFill>
                  <a:srgbClr val="FF0000"/>
                </a:solidFill>
              </a:rPr>
              <a:t> attività</a:t>
            </a:r>
            <a:endParaRPr lang="en-US" sz="160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Foglio1!$I$44:$I$52</c:f>
              <c:strCache>
                <c:ptCount val="9"/>
                <c:pt idx="0">
                  <c:v>40,63</c:v>
                </c:pt>
                <c:pt idx="1">
                  <c:v>12,50</c:v>
                </c:pt>
                <c:pt idx="2">
                  <c:v>12,50</c:v>
                </c:pt>
                <c:pt idx="3">
                  <c:v>6,25</c:v>
                </c:pt>
                <c:pt idx="4">
                  <c:v>6,25</c:v>
                </c:pt>
                <c:pt idx="5">
                  <c:v>6,25</c:v>
                </c:pt>
                <c:pt idx="6">
                  <c:v>3,13</c:v>
                </c:pt>
                <c:pt idx="7">
                  <c:v>3,13</c:v>
                </c:pt>
                <c:pt idx="8">
                  <c:v>3,13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Foglio1!$A$44:$A$52</c:f>
              <c:strCache>
                <c:ptCount val="9"/>
                <c:pt idx="0">
                  <c:v>biochimica</c:v>
                </c:pt>
                <c:pt idx="1">
                  <c:v>chimica  </c:v>
                </c:pt>
                <c:pt idx="2">
                  <c:v>biologia molecolare</c:v>
                </c:pt>
                <c:pt idx="3">
                  <c:v>fisiologia</c:v>
                </c:pt>
                <c:pt idx="4">
                  <c:v>chimica organica</c:v>
                </c:pt>
                <c:pt idx="5">
                  <c:v>anatomia comparata</c:v>
                </c:pt>
                <c:pt idx="6">
                  <c:v>biochimica ambientale</c:v>
                </c:pt>
                <c:pt idx="7">
                  <c:v>botanica sistematica</c:v>
                </c:pt>
                <c:pt idx="8">
                  <c:v>genetica</c:v>
                </c:pt>
              </c:strCache>
            </c:strRef>
          </c:cat>
          <c:val>
            <c:numRef>
              <c:f>Foglio1!$I$44:$I$52</c:f>
              <c:numCache>
                <c:formatCode>0.00</c:formatCode>
                <c:ptCount val="9"/>
                <c:pt idx="0">
                  <c:v>40.625</c:v>
                </c:pt>
                <c:pt idx="1">
                  <c:v>12.5</c:v>
                </c:pt>
                <c:pt idx="2">
                  <c:v>12.5</c:v>
                </c:pt>
                <c:pt idx="3">
                  <c:v>6.25</c:v>
                </c:pt>
                <c:pt idx="4">
                  <c:v>6.25</c:v>
                </c:pt>
                <c:pt idx="5">
                  <c:v>6.25</c:v>
                </c:pt>
                <c:pt idx="6">
                  <c:v>3.125</c:v>
                </c:pt>
                <c:pt idx="7">
                  <c:v>3.125</c:v>
                </c:pt>
                <c:pt idx="8">
                  <c:v>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0451072"/>
        <c:axId val="-100459776"/>
      </c:barChart>
      <c:catAx>
        <c:axId val="-10045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0459776"/>
        <c:crosses val="autoZero"/>
        <c:auto val="1"/>
        <c:lblAlgn val="ctr"/>
        <c:lblOffset val="100"/>
        <c:noMultiLvlLbl val="0"/>
      </c:catAx>
      <c:valAx>
        <c:axId val="-10045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percentuale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045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rgbClr val="FF0000"/>
                </a:solidFill>
              </a:rPr>
              <a:t>ultimo</a:t>
            </a:r>
            <a:r>
              <a:rPr lang="it-IT" baseline="0">
                <a:solidFill>
                  <a:srgbClr val="FF0000"/>
                </a:solidFill>
              </a:rPr>
              <a:t> esame in percentuale per il campione totale</a:t>
            </a:r>
            <a:endParaRPr lang="it-IT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8112916660898526"/>
          <c:y val="4.09515512220509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4666462412042849"/>
          <c:y val="0.14385647966660317"/>
          <c:w val="0.82480100493274922"/>
          <c:h val="0.66850673532294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Foglio1!$BI$15:$BN$15</c:f>
              <c:strCache>
                <c:ptCount val="6"/>
                <c:pt idx="0">
                  <c:v>meno di 
30 giorni</c:v>
                </c:pt>
                <c:pt idx="1">
                  <c:v>meno di 
6 mesi</c:v>
                </c:pt>
                <c:pt idx="2">
                  <c:v>più di
6 mesi</c:v>
                </c:pt>
                <c:pt idx="3">
                  <c:v>un anno</c:v>
                </c:pt>
                <c:pt idx="4">
                  <c:v>più di
un anno</c:v>
                </c:pt>
                <c:pt idx="5">
                  <c:v>non so</c:v>
                </c:pt>
              </c:strCache>
            </c:strRef>
          </c:cat>
          <c:val>
            <c:numRef>
              <c:f>Foglio1!$BI$23:$BN$23</c:f>
              <c:numCache>
                <c:formatCode>0.00</c:formatCode>
                <c:ptCount val="6"/>
                <c:pt idx="0">
                  <c:v>30.76923076923077</c:v>
                </c:pt>
                <c:pt idx="1">
                  <c:v>51.282051282051285</c:v>
                </c:pt>
                <c:pt idx="2">
                  <c:v>3.4188034188034191</c:v>
                </c:pt>
                <c:pt idx="3">
                  <c:v>6.8376068376068382</c:v>
                </c:pt>
                <c:pt idx="4">
                  <c:v>5.982905982905983</c:v>
                </c:pt>
                <c:pt idx="5">
                  <c:v>1.7094017094017095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89209296"/>
        <c:axId val="-189208208"/>
      </c:barChart>
      <c:catAx>
        <c:axId val="-18920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08208"/>
        <c:crosses val="autoZero"/>
        <c:auto val="1"/>
        <c:lblAlgn val="ctr"/>
        <c:lblOffset val="100"/>
        <c:noMultiLvlLbl val="0"/>
      </c:catAx>
      <c:valAx>
        <c:axId val="-18920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="1" dirty="0"/>
                  <a:t>percentuale</a:t>
                </a:r>
              </a:p>
            </c:rich>
          </c:tx>
          <c:layout>
            <c:manualLayout>
              <c:xMode val="edge"/>
              <c:yMode val="edge"/>
              <c:x val="1.1462110409967884E-2"/>
              <c:y val="0.347203722557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0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rgbClr val="FF0000"/>
                </a:solidFill>
              </a:rPr>
              <a:t>ultimo</a:t>
            </a:r>
            <a:r>
              <a:rPr lang="it-IT" baseline="0">
                <a:solidFill>
                  <a:srgbClr val="FF0000"/>
                </a:solidFill>
              </a:rPr>
              <a:t> esame in base all'anno fuori corso</a:t>
            </a:r>
            <a:endParaRPr lang="it-IT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9781302022521694"/>
          <c:y val="2.7090863642044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4666462412042849"/>
          <c:y val="0.14385647966660317"/>
          <c:w val="0.82480100493274922"/>
          <c:h val="0.6685067353229468"/>
        </c:manualLayout>
      </c:layout>
      <c:barChart>
        <c:barDir val="col"/>
        <c:grouping val="clustered"/>
        <c:varyColors val="0"/>
        <c:ser>
          <c:idx val="0"/>
          <c:order val="0"/>
          <c:tx>
            <c:v>1° anno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Foglio1!$BI$15:$BN$15</c:f>
              <c:strCache>
                <c:ptCount val="6"/>
                <c:pt idx="0">
                  <c:v>meno di 
30 giorni</c:v>
                </c:pt>
                <c:pt idx="1">
                  <c:v>meno di 
6 mesi</c:v>
                </c:pt>
                <c:pt idx="2">
                  <c:v>più di
6 mesi</c:v>
                </c:pt>
                <c:pt idx="3">
                  <c:v>un anno</c:v>
                </c:pt>
                <c:pt idx="4">
                  <c:v>più di
un anno</c:v>
                </c:pt>
                <c:pt idx="5">
                  <c:v>non so</c:v>
                </c:pt>
              </c:strCache>
            </c:strRef>
          </c:cat>
          <c:val>
            <c:numRef>
              <c:f>Foglio1!$BI$24:$BN$24</c:f>
              <c:numCache>
                <c:formatCode>0.00</c:formatCode>
                <c:ptCount val="6"/>
                <c:pt idx="0">
                  <c:v>53.846153846153847</c:v>
                </c:pt>
                <c:pt idx="1">
                  <c:v>41.025641025641022</c:v>
                </c:pt>
                <c:pt idx="2">
                  <c:v>2.5641025641025639</c:v>
                </c:pt>
                <c:pt idx="3">
                  <c:v>2.5641025641025639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v>2° anno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Foglio1!$BI$25:$BN$25</c:f>
              <c:numCache>
                <c:formatCode>0.00</c:formatCode>
                <c:ptCount val="6"/>
                <c:pt idx="0">
                  <c:v>13.333333333333334</c:v>
                </c:pt>
                <c:pt idx="1">
                  <c:v>80</c:v>
                </c:pt>
                <c:pt idx="2">
                  <c:v>0</c:v>
                </c:pt>
                <c:pt idx="3">
                  <c:v>6.666666666666667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v>3° anno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Foglio1!$BI$26:$BN$26</c:f>
              <c:numCache>
                <c:formatCode>0.00</c:formatCode>
                <c:ptCount val="6"/>
                <c:pt idx="0">
                  <c:v>44.444444444444443</c:v>
                </c:pt>
                <c:pt idx="1">
                  <c:v>22.222222222222221</c:v>
                </c:pt>
                <c:pt idx="2">
                  <c:v>11.111111111111111</c:v>
                </c:pt>
                <c:pt idx="3">
                  <c:v>11.111111111111111</c:v>
                </c:pt>
                <c:pt idx="4">
                  <c:v>11.111111111111111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v>4° anno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Foglio1!$BI$27:$BN$27</c:f>
              <c:numCache>
                <c:formatCode>0.00</c:formatCode>
                <c:ptCount val="6"/>
                <c:pt idx="0">
                  <c:v>10.526315789473685</c:v>
                </c:pt>
                <c:pt idx="1">
                  <c:v>52.631578947368418</c:v>
                </c:pt>
                <c:pt idx="2">
                  <c:v>5.2631578947368425</c:v>
                </c:pt>
                <c:pt idx="3">
                  <c:v>0</c:v>
                </c:pt>
                <c:pt idx="4">
                  <c:v>21.05263157894737</c:v>
                </c:pt>
                <c:pt idx="5">
                  <c:v>10.526315789473685</c:v>
                </c:pt>
              </c:numCache>
            </c:numRef>
          </c:val>
        </c:ser>
        <c:ser>
          <c:idx val="4"/>
          <c:order val="4"/>
          <c:tx>
            <c:v>5° anno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Foglio1!$BI$28:$BN$28</c:f>
              <c:numCache>
                <c:formatCode>0.00</c:formatCode>
                <c:ptCount val="6"/>
                <c:pt idx="0">
                  <c:v>25</c:v>
                </c:pt>
                <c:pt idx="1">
                  <c:v>50</c:v>
                </c:pt>
                <c:pt idx="2">
                  <c:v>8.3333333333333339</c:v>
                </c:pt>
                <c:pt idx="3">
                  <c:v>16.666666666666668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v>6° anno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Foglio1!$BI$29:$BN$29</c:f>
              <c:numCache>
                <c:formatCode>0.00</c:formatCode>
                <c:ptCount val="6"/>
                <c:pt idx="0">
                  <c:v>25</c:v>
                </c:pt>
                <c:pt idx="1">
                  <c:v>25</c:v>
                </c:pt>
                <c:pt idx="2">
                  <c:v>0</c:v>
                </c:pt>
                <c:pt idx="3">
                  <c:v>25</c:v>
                </c:pt>
                <c:pt idx="4">
                  <c:v>25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89210928"/>
        <c:axId val="-189214192"/>
      </c:barChart>
      <c:catAx>
        <c:axId val="-18921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14192"/>
        <c:crosses val="autoZero"/>
        <c:auto val="1"/>
        <c:lblAlgn val="ctr"/>
        <c:lblOffset val="100"/>
        <c:noMultiLvlLbl val="0"/>
      </c:catAx>
      <c:valAx>
        <c:axId val="-18921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="1"/>
                  <a:t>percentuale</a:t>
                </a:r>
              </a:p>
            </c:rich>
          </c:tx>
          <c:layout>
            <c:manualLayout>
              <c:xMode val="edge"/>
              <c:yMode val="edge"/>
              <c:x val="2.9241466421610032E-2"/>
              <c:y val="0.391062117235345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1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65299556975476"/>
          <c:y val="0.93490938632670917"/>
          <c:w val="0.61469400886049042"/>
          <c:h val="6.5090613673290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rgbClr val="FF0000"/>
                </a:solidFill>
              </a:rPr>
              <a:t>percentuale difficoltà</a:t>
            </a:r>
            <a:r>
              <a:rPr lang="it-IT" baseline="0">
                <a:solidFill>
                  <a:srgbClr val="FF0000"/>
                </a:solidFill>
              </a:rPr>
              <a:t> materie sul totale risposte</a:t>
            </a:r>
            <a:endParaRPr lang="it-IT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(Foglio1!$S$1,Foglio1!$V$1,Foglio1!$Y$1,Foglio1!$AB$1,Foglio1!$AE$1)</c:f>
              <c:strCache>
                <c:ptCount val="5"/>
                <c:pt idx="0">
                  <c:v>matematica</c:v>
                </c:pt>
                <c:pt idx="1">
                  <c:v>fisica</c:v>
                </c:pt>
                <c:pt idx="2">
                  <c:v>biochimica</c:v>
                </c:pt>
                <c:pt idx="3">
                  <c:v>biologia
molecolare</c:v>
                </c:pt>
                <c:pt idx="4">
                  <c:v>chimica
organica</c:v>
                </c:pt>
              </c:strCache>
            </c:strRef>
          </c:cat>
          <c:val>
            <c:numRef>
              <c:f>(Foglio1!$U$2,Foglio1!$X$2,Foglio1!$AA$2,Foglio1!$AD$2,Foglio1!$AG$2)</c:f>
              <c:numCache>
                <c:formatCode>0.00</c:formatCode>
                <c:ptCount val="5"/>
                <c:pt idx="0">
                  <c:v>17.094017094017094</c:v>
                </c:pt>
                <c:pt idx="1">
                  <c:v>15.384615384615385</c:v>
                </c:pt>
                <c:pt idx="2">
                  <c:v>70.940170940170944</c:v>
                </c:pt>
                <c:pt idx="3">
                  <c:v>41.880341880341881</c:v>
                </c:pt>
                <c:pt idx="4">
                  <c:v>28.205128205128208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9203312"/>
        <c:axId val="-189213648"/>
      </c:barChart>
      <c:catAx>
        <c:axId val="-189203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="1"/>
                  <a:t>materie</a:t>
                </a:r>
              </a:p>
            </c:rich>
          </c:tx>
          <c:layout>
            <c:manualLayout>
              <c:xMode val="edge"/>
              <c:yMode val="edge"/>
              <c:x val="0.44757792468166407"/>
              <c:y val="0.930987313525199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13648"/>
        <c:crosses val="autoZero"/>
        <c:auto val="1"/>
        <c:lblAlgn val="ctr"/>
        <c:lblOffset val="100"/>
        <c:noMultiLvlLbl val="0"/>
      </c:catAx>
      <c:valAx>
        <c:axId val="-18921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="1"/>
                  <a:t>percentuale</a:t>
                </a:r>
              </a:p>
            </c:rich>
          </c:tx>
          <c:layout>
            <c:manualLayout>
              <c:xMode val="edge"/>
              <c:yMode val="edge"/>
              <c:x val="0"/>
              <c:y val="0.360921987693448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03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rgbClr val="FF0000"/>
                </a:solidFill>
              </a:rPr>
              <a:t>percentuale difficoltà</a:t>
            </a:r>
            <a:r>
              <a:rPr lang="it-IT" sz="1600" baseline="0" dirty="0">
                <a:solidFill>
                  <a:srgbClr val="FF0000"/>
                </a:solidFill>
              </a:rPr>
              <a:t> materia nel rispettivo </a:t>
            </a:r>
            <a:r>
              <a:rPr lang="it-IT" sz="1600" baseline="0" dirty="0" smtClean="0">
                <a:solidFill>
                  <a:srgbClr val="FF0000"/>
                </a:solidFill>
              </a:rPr>
              <a:t>anno fuori corso</a:t>
            </a:r>
            <a:endParaRPr lang="it-IT" sz="16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6985729352147458"/>
          <c:y val="3.0411965155164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4666462412042849"/>
          <c:y val="0.14385647966660317"/>
          <c:w val="0.82480100493274922"/>
          <c:h val="0.6685067353229468"/>
        </c:manualLayout>
      </c:layout>
      <c:barChart>
        <c:barDir val="col"/>
        <c:grouping val="clustered"/>
        <c:varyColors val="0"/>
        <c:ser>
          <c:idx val="0"/>
          <c:order val="0"/>
          <c:tx>
            <c:v>matematica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1° anno</c:v>
              </c:pt>
              <c:pt idx="1">
                <c:v>2° anno</c:v>
              </c:pt>
              <c:pt idx="2">
                <c:v>3° anno</c:v>
              </c:pt>
              <c:pt idx="3">
                <c:v>4° anno</c:v>
              </c:pt>
              <c:pt idx="4">
                <c:v>5° anno</c:v>
              </c:pt>
              <c:pt idx="5">
                <c:v>6° anno</c:v>
              </c:pt>
            </c:strLit>
          </c:cat>
          <c:val>
            <c:numRef>
              <c:f>Foglio1!$U$3:$U$8</c:f>
              <c:numCache>
                <c:formatCode>0.00</c:formatCode>
                <c:ptCount val="6"/>
                <c:pt idx="0">
                  <c:v>12.820512820512819</c:v>
                </c:pt>
                <c:pt idx="1">
                  <c:v>13.333333333333334</c:v>
                </c:pt>
                <c:pt idx="2">
                  <c:v>22.222222222222221</c:v>
                </c:pt>
                <c:pt idx="3">
                  <c:v>21.05263157894737</c:v>
                </c:pt>
                <c:pt idx="4" formatCode="General">
                  <c:v>25</c:v>
                </c:pt>
                <c:pt idx="5" formatCode="General">
                  <c:v>25</c:v>
                </c:pt>
              </c:numCache>
            </c:numRef>
          </c:val>
        </c:ser>
        <c:ser>
          <c:idx val="1"/>
          <c:order val="1"/>
          <c:tx>
            <c:v>fisica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1° anno</c:v>
              </c:pt>
              <c:pt idx="1">
                <c:v>2° anno</c:v>
              </c:pt>
              <c:pt idx="2">
                <c:v>3° anno</c:v>
              </c:pt>
              <c:pt idx="3">
                <c:v>4° anno</c:v>
              </c:pt>
              <c:pt idx="4">
                <c:v>5° anno</c:v>
              </c:pt>
              <c:pt idx="5">
                <c:v>6° anno</c:v>
              </c:pt>
            </c:strLit>
          </c:cat>
          <c:val>
            <c:numRef>
              <c:f>Foglio1!$X$3:$X$8</c:f>
              <c:numCache>
                <c:formatCode>0.00</c:formatCode>
                <c:ptCount val="6"/>
                <c:pt idx="0">
                  <c:v>7.6923076923076916</c:v>
                </c:pt>
                <c:pt idx="1">
                  <c:v>3.3333333333333335</c:v>
                </c:pt>
                <c:pt idx="2">
                  <c:v>22.222222222222221</c:v>
                </c:pt>
                <c:pt idx="3">
                  <c:v>21.05263157894737</c:v>
                </c:pt>
                <c:pt idx="4">
                  <c:v>41.666666666666671</c:v>
                </c:pt>
                <c:pt idx="5">
                  <c:v>37.5</c:v>
                </c:pt>
              </c:numCache>
            </c:numRef>
          </c:val>
        </c:ser>
        <c:ser>
          <c:idx val="2"/>
          <c:order val="2"/>
          <c:tx>
            <c:v>biochimica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1° anno</c:v>
              </c:pt>
              <c:pt idx="1">
                <c:v>2° anno</c:v>
              </c:pt>
              <c:pt idx="2">
                <c:v>3° anno</c:v>
              </c:pt>
              <c:pt idx="3">
                <c:v>4° anno</c:v>
              </c:pt>
              <c:pt idx="4">
                <c:v>5° anno</c:v>
              </c:pt>
              <c:pt idx="5">
                <c:v>6° anno</c:v>
              </c:pt>
            </c:strLit>
          </c:cat>
          <c:val>
            <c:numRef>
              <c:f>Foglio1!$AA$3:$AA$8</c:f>
              <c:numCache>
                <c:formatCode>0.00</c:formatCode>
                <c:ptCount val="6"/>
                <c:pt idx="0">
                  <c:v>79.487179487179489</c:v>
                </c:pt>
                <c:pt idx="1">
                  <c:v>60</c:v>
                </c:pt>
                <c:pt idx="2">
                  <c:v>77.777777777777786</c:v>
                </c:pt>
                <c:pt idx="3">
                  <c:v>78.94736842105263</c:v>
                </c:pt>
                <c:pt idx="4">
                  <c:v>66.666666666666671</c:v>
                </c:pt>
                <c:pt idx="5">
                  <c:v>50</c:v>
                </c:pt>
              </c:numCache>
            </c:numRef>
          </c:val>
        </c:ser>
        <c:ser>
          <c:idx val="3"/>
          <c:order val="3"/>
          <c:tx>
            <c:v>biologia molecolare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1° anno</c:v>
              </c:pt>
              <c:pt idx="1">
                <c:v>2° anno</c:v>
              </c:pt>
              <c:pt idx="2">
                <c:v>3° anno</c:v>
              </c:pt>
              <c:pt idx="3">
                <c:v>4° anno</c:v>
              </c:pt>
              <c:pt idx="4">
                <c:v>5° anno</c:v>
              </c:pt>
              <c:pt idx="5">
                <c:v>6° anno</c:v>
              </c:pt>
            </c:strLit>
          </c:cat>
          <c:val>
            <c:numRef>
              <c:f>Foglio1!$AD$3:$AD$8</c:f>
              <c:numCache>
                <c:formatCode>0.00</c:formatCode>
                <c:ptCount val="6"/>
                <c:pt idx="0">
                  <c:v>35.897435897435898</c:v>
                </c:pt>
                <c:pt idx="1">
                  <c:v>43.333333333333336</c:v>
                </c:pt>
                <c:pt idx="2">
                  <c:v>55.555555555555557</c:v>
                </c:pt>
                <c:pt idx="3">
                  <c:v>42.10526315789474</c:v>
                </c:pt>
                <c:pt idx="4" formatCode="General">
                  <c:v>50</c:v>
                </c:pt>
                <c:pt idx="5">
                  <c:v>37.5</c:v>
                </c:pt>
              </c:numCache>
            </c:numRef>
          </c:val>
        </c:ser>
        <c:ser>
          <c:idx val="4"/>
          <c:order val="4"/>
          <c:tx>
            <c:v>chimica organica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1° anno</c:v>
              </c:pt>
              <c:pt idx="1">
                <c:v>2° anno</c:v>
              </c:pt>
              <c:pt idx="2">
                <c:v>3° anno</c:v>
              </c:pt>
              <c:pt idx="3">
                <c:v>4° anno</c:v>
              </c:pt>
              <c:pt idx="4">
                <c:v>5° anno</c:v>
              </c:pt>
              <c:pt idx="5">
                <c:v>6° anno</c:v>
              </c:pt>
            </c:strLit>
          </c:cat>
          <c:val>
            <c:numRef>
              <c:f>Foglio1!$AG$3:$AG$8</c:f>
              <c:numCache>
                <c:formatCode>General</c:formatCode>
                <c:ptCount val="6"/>
                <c:pt idx="0" formatCode="0.00">
                  <c:v>28.205128205128204</c:v>
                </c:pt>
                <c:pt idx="1">
                  <c:v>30</c:v>
                </c:pt>
                <c:pt idx="2" formatCode="0.00">
                  <c:v>22.222222222222221</c:v>
                </c:pt>
                <c:pt idx="3" formatCode="0.00">
                  <c:v>31.578947368421051</c:v>
                </c:pt>
                <c:pt idx="4">
                  <c:v>25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89212560"/>
        <c:axId val="-189211472"/>
      </c:barChart>
      <c:catAx>
        <c:axId val="-18921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11472"/>
        <c:crosses val="autoZero"/>
        <c:auto val="1"/>
        <c:lblAlgn val="ctr"/>
        <c:lblOffset val="100"/>
        <c:noMultiLvlLbl val="0"/>
      </c:catAx>
      <c:valAx>
        <c:axId val="-18921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="1"/>
                  <a:t>percentuale</a:t>
                </a:r>
              </a:p>
            </c:rich>
          </c:tx>
          <c:layout>
            <c:manualLayout>
              <c:xMode val="edge"/>
              <c:yMode val="edge"/>
              <c:x val="4.0972086713614499E-2"/>
              <c:y val="0.386986082327670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921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>
                <a:solidFill>
                  <a:srgbClr val="FF0000"/>
                </a:solidFill>
              </a:rPr>
              <a:t>percentuale difficoltà</a:t>
            </a:r>
            <a:r>
              <a:rPr lang="it-IT" sz="1600" baseline="0">
                <a:solidFill>
                  <a:srgbClr val="FF0000"/>
                </a:solidFill>
              </a:rPr>
              <a:t> materia nel rispettivo anno</a:t>
            </a:r>
            <a:endParaRPr lang="it-IT" sz="160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3181572676328093"/>
          <c:y val="2.7356361629907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4666462412042849"/>
          <c:y val="0.14385647966660317"/>
          <c:w val="0.82480100493274922"/>
          <c:h val="0.6685067353229468"/>
        </c:manualLayout>
      </c:layout>
      <c:barChart>
        <c:barDir val="col"/>
        <c:grouping val="clustered"/>
        <c:varyColors val="0"/>
        <c:ser>
          <c:idx val="0"/>
          <c:order val="0"/>
          <c:tx>
            <c:v>matematica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1° anno</c:v>
              </c:pt>
              <c:pt idx="1">
                <c:v>2° anno</c:v>
              </c:pt>
              <c:pt idx="2">
                <c:v>3° anno</c:v>
              </c:pt>
              <c:pt idx="3">
                <c:v>4° anno</c:v>
              </c:pt>
              <c:pt idx="4">
                <c:v>5° anno</c:v>
              </c:pt>
              <c:pt idx="5">
                <c:v>6° anno</c:v>
              </c:pt>
            </c:strLit>
          </c:cat>
          <c:val>
            <c:numRef>
              <c:f>Foglio1!$U$3:$U$8</c:f>
              <c:numCache>
                <c:formatCode>0.00</c:formatCode>
                <c:ptCount val="6"/>
                <c:pt idx="0">
                  <c:v>12.820512820512819</c:v>
                </c:pt>
                <c:pt idx="1">
                  <c:v>13.333333333333334</c:v>
                </c:pt>
                <c:pt idx="2">
                  <c:v>22.222222222222221</c:v>
                </c:pt>
                <c:pt idx="3">
                  <c:v>21.05263157894737</c:v>
                </c:pt>
                <c:pt idx="4" formatCode="General">
                  <c:v>25</c:v>
                </c:pt>
                <c:pt idx="5" formatCode="General">
                  <c:v>25</c:v>
                </c:pt>
              </c:numCache>
            </c:numRef>
          </c:val>
        </c:ser>
        <c:ser>
          <c:idx val="1"/>
          <c:order val="1"/>
          <c:tx>
            <c:v>fisica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1° anno</c:v>
              </c:pt>
              <c:pt idx="1">
                <c:v>2° anno</c:v>
              </c:pt>
              <c:pt idx="2">
                <c:v>3° anno</c:v>
              </c:pt>
              <c:pt idx="3">
                <c:v>4° anno</c:v>
              </c:pt>
              <c:pt idx="4">
                <c:v>5° anno</c:v>
              </c:pt>
              <c:pt idx="5">
                <c:v>6° anno</c:v>
              </c:pt>
            </c:strLit>
          </c:cat>
          <c:val>
            <c:numRef>
              <c:f>Foglio1!$X$3:$X$8</c:f>
              <c:numCache>
                <c:formatCode>0.00</c:formatCode>
                <c:ptCount val="6"/>
                <c:pt idx="0">
                  <c:v>7.6923076923076916</c:v>
                </c:pt>
                <c:pt idx="1">
                  <c:v>3.3333333333333335</c:v>
                </c:pt>
                <c:pt idx="2">
                  <c:v>22.222222222222221</c:v>
                </c:pt>
                <c:pt idx="3">
                  <c:v>21.05263157894737</c:v>
                </c:pt>
                <c:pt idx="4">
                  <c:v>41.666666666666671</c:v>
                </c:pt>
                <c:pt idx="5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05051264"/>
        <c:axId val="-105050176"/>
      </c:barChart>
      <c:catAx>
        <c:axId val="-105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5050176"/>
        <c:crosses val="autoZero"/>
        <c:auto val="1"/>
        <c:lblAlgn val="ctr"/>
        <c:lblOffset val="100"/>
        <c:noMultiLvlLbl val="0"/>
      </c:catAx>
      <c:valAx>
        <c:axId val="-10505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="1"/>
                  <a:t>percentuale</a:t>
                </a:r>
              </a:p>
            </c:rich>
          </c:tx>
          <c:layout>
            <c:manualLayout>
              <c:xMode val="edge"/>
              <c:yMode val="edge"/>
              <c:x val="9.8315845401135121E-3"/>
              <c:y val="0.372368807051674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50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Foglio1!$BF$1</c:f>
              <c:strCache>
                <c:ptCount val="1"/>
                <c:pt idx="0">
                  <c:v>tutor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Foglio1!$BG$1:$BN$1</c:f>
              <c:strCache>
                <c:ptCount val="8"/>
                <c:pt idx="0">
                  <c:v>biochimica</c:v>
                </c:pt>
                <c:pt idx="1">
                  <c:v>biologia
molecolare</c:v>
                </c:pt>
                <c:pt idx="2">
                  <c:v>chimica
organica</c:v>
                </c:pt>
                <c:pt idx="3">
                  <c:v>chimica I</c:v>
                </c:pt>
                <c:pt idx="4">
                  <c:v>fisiologia
vegetale</c:v>
                </c:pt>
                <c:pt idx="5">
                  <c:v>fisiologia
generale</c:v>
                </c:pt>
                <c:pt idx="6">
                  <c:v>genetica</c:v>
                </c:pt>
                <c:pt idx="7">
                  <c:v>microbiologia</c:v>
                </c:pt>
              </c:strCache>
            </c:strRef>
          </c:cat>
          <c:val>
            <c:numRef>
              <c:f>Foglio1!$BG$9:$BN$9</c:f>
              <c:numCache>
                <c:formatCode>0.00</c:formatCode>
                <c:ptCount val="8"/>
                <c:pt idx="0">
                  <c:v>37.606837606837608</c:v>
                </c:pt>
                <c:pt idx="1">
                  <c:v>13.675213675213676</c:v>
                </c:pt>
                <c:pt idx="2">
                  <c:v>20.512820512820515</c:v>
                </c:pt>
                <c:pt idx="3">
                  <c:v>76.923076923076934</c:v>
                </c:pt>
                <c:pt idx="4">
                  <c:v>0.85470085470085477</c:v>
                </c:pt>
                <c:pt idx="5">
                  <c:v>2.5641025641025643</c:v>
                </c:pt>
                <c:pt idx="6">
                  <c:v>4.2735042735042734</c:v>
                </c:pt>
                <c:pt idx="7">
                  <c:v>3.4188034188034191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5047456"/>
        <c:axId val="-105049088"/>
      </c:barChart>
      <c:catAx>
        <c:axId val="-105047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b="1"/>
                  <a:t>meterie</a:t>
                </a:r>
              </a:p>
            </c:rich>
          </c:tx>
          <c:layout>
            <c:manualLayout>
              <c:xMode val="edge"/>
              <c:yMode val="edge"/>
              <c:x val="0.45003296388558528"/>
              <c:y val="0.892685779230940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5049088"/>
        <c:crosses val="autoZero"/>
        <c:auto val="1"/>
        <c:lblAlgn val="ctr"/>
        <c:lblOffset val="100"/>
        <c:noMultiLvlLbl val="0"/>
      </c:catAx>
      <c:valAx>
        <c:axId val="-10504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b="1"/>
                  <a:t>percentuale</a:t>
                </a:r>
              </a:p>
            </c:rich>
          </c:tx>
          <c:layout>
            <c:manualLayout>
              <c:xMode val="edge"/>
              <c:yMode val="edge"/>
              <c:x val="5.2185246943053983E-3"/>
              <c:y val="0.217914199355959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504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976A92-7A8A-4527-8F6C-4D8AF5EA2B59}" type="CATEGORYNAME">
                      <a:rPr lang="en-US"/>
                      <a:pPr>
                        <a:defRPr/>
                      </a:pPr>
                      <a:t>[NOME CATEGORIA]</a:t>
                    </a:fld>
                    <a:r>
                      <a:rPr lang="en-US" dirty="0"/>
                      <a:t>;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smtClean="0"/>
                      <a:t>41,94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8A1E1C-2F67-4A2F-91A2-861FF5045A23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CATEGORIA]</a:t>
                    </a:fld>
                    <a:r>
                      <a:rPr lang="en-US" dirty="0"/>
                      <a:t>; </a:t>
                    </a:r>
                    <a:r>
                      <a:rPr lang="en-US" dirty="0" smtClean="0"/>
                      <a:t>9,68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4EEDE0-1FBE-494B-ADA4-B75AE7DB55E5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CATEGORIA]</a:t>
                    </a:fld>
                    <a:r>
                      <a:rPr lang="en-US" dirty="0"/>
                      <a:t>; </a:t>
                    </a:r>
                    <a:r>
                      <a:rPr lang="en-US" dirty="0" smtClean="0"/>
                      <a:t>9,68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4A37700-79E2-42A5-BFD8-20179F757A8D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[NOME CATEGORIA]</a:t>
                    </a:fld>
                    <a:r>
                      <a:rPr lang="en-US" dirty="0" smtClean="0"/>
                      <a:t>; 38,7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'scienze della natura'!$A$38:$A$41</c:f>
              <c:strCache>
                <c:ptCount val="4"/>
                <c:pt idx="0">
                  <c:v>ha risposto</c:v>
                </c:pt>
                <c:pt idx="1">
                  <c:v>non raggiungibile</c:v>
                </c:pt>
                <c:pt idx="2">
                  <c:v>non intende rispondere</c:v>
                </c:pt>
                <c:pt idx="3">
                  <c:v>non ha risposto</c:v>
                </c:pt>
              </c:strCache>
            </c:strRef>
          </c:cat>
          <c:val>
            <c:numRef>
              <c:f>'scienze della natura'!$C$38:$C$41</c:f>
              <c:numCache>
                <c:formatCode>General</c:formatCode>
                <c:ptCount val="4"/>
                <c:pt idx="0">
                  <c:v>41.935483870967744</c:v>
                </c:pt>
                <c:pt idx="1">
                  <c:v>9.67741935483871</c:v>
                </c:pt>
                <c:pt idx="2">
                  <c:v>9.67741935483871</c:v>
                </c:pt>
                <c:pt idx="3">
                  <c:v>38.70967741935484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rgbClr val="FF0000"/>
                </a:solidFill>
              </a:rPr>
              <a:t>ultimo </a:t>
            </a:r>
            <a:r>
              <a:rPr lang="en-US" sz="1600" dirty="0" err="1">
                <a:solidFill>
                  <a:srgbClr val="FF0000"/>
                </a:solidFill>
              </a:rPr>
              <a:t>esame</a:t>
            </a:r>
            <a:endParaRPr lang="en-US" sz="1600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'scienze della natura'!$A$43:$B$43</c:f>
              <c:strCache>
                <c:ptCount val="1"/>
                <c:pt idx="0">
                  <c:v>ultimo esame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'scienze della natura'!$A$44:$A$48</c:f>
              <c:strCache>
                <c:ptCount val="5"/>
                <c:pt idx="0">
                  <c:v>meno di 30 giorni</c:v>
                </c:pt>
                <c:pt idx="1">
                  <c:v>meno di 6 mesi</c:v>
                </c:pt>
                <c:pt idx="2">
                  <c:v>più di 6 mesi</c:v>
                </c:pt>
                <c:pt idx="3">
                  <c:v>un anno</c:v>
                </c:pt>
                <c:pt idx="4">
                  <c:v>più di un anno</c:v>
                </c:pt>
              </c:strCache>
            </c:strRef>
          </c:cat>
          <c:val>
            <c:numRef>
              <c:f>'scienze della natura'!$C$44:$C$48</c:f>
              <c:numCache>
                <c:formatCode>General</c:formatCode>
                <c:ptCount val="5"/>
                <c:pt idx="0">
                  <c:v>30.769230769230766</c:v>
                </c:pt>
                <c:pt idx="1">
                  <c:v>23.076923076923077</c:v>
                </c:pt>
                <c:pt idx="2">
                  <c:v>0</c:v>
                </c:pt>
                <c:pt idx="3">
                  <c:v>23.076923076923077</c:v>
                </c:pt>
                <c:pt idx="4">
                  <c:v>15.384615384615383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0461408"/>
        <c:axId val="-100460320"/>
      </c:barChart>
      <c:catAx>
        <c:axId val="-10046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0460320"/>
        <c:crosses val="autoZero"/>
        <c:auto val="1"/>
        <c:lblAlgn val="ctr"/>
        <c:lblOffset val="100"/>
        <c:noMultiLvlLbl val="0"/>
      </c:catAx>
      <c:valAx>
        <c:axId val="-10046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050" b="1"/>
                  <a:t>percentuale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0046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B3405EA-07ED-4416-941B-2B550A0B8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495A3FB2-BB1E-4D06-88D6-EF43A30A7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8B565C8-EB17-46F7-82EF-7711587C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1DF598E-C6AF-42BC-B244-29DCB161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F715388-530E-4561-AE35-584F2519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69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6FC3B02-1152-4C34-BBE2-FF542EDA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D1B3106C-16BE-4EA1-A2F0-226298C6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DA50BB4-2854-47BC-8D3E-78AD5EB7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CADCBDB-3FA2-4A14-A74D-8B3DEC52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8061EB28-C79A-46BA-950C-696F4F9E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01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883C25C-BDD0-4DB1-8582-A73E42F2E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EFE1345B-0811-4636-8890-E8803468B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9C4049E-6073-461E-9BDD-3A9EA045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74B0463-1884-4977-A4C2-DBD56E03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8D6377CF-28F5-460E-AD0A-8849694F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66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FEA301C-7CB9-4D5D-ACBB-64EEF78D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B1EB09A-7B0B-4208-8BCC-B19ABDAB8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93B49D7-1EDF-4D86-84F3-C10A026B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486B39C-D78B-4295-B086-BA7494FD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32094EE-4348-45D5-9D21-A4922379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88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150792D-B97C-496C-B016-2E1A1B88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3DFC513C-9DBB-4D07-B751-3E4DACAC4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A6B99D3-1CD8-4B1E-A1E4-85A83207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3280C76-E6FF-46A2-ABE3-489FACE3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8292920-9E4D-4D8D-A3E7-38F370C6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99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BAF4541-CC58-4387-ADD9-EA9DB81F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1C45777-EC6F-47E4-8A24-5F639B5FF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D8A2F5C-74E9-41D4-B088-FCA37105B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D99B8BBA-69C6-4A8F-B8B8-84085368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1B0416E-F800-489B-910E-128E6CE6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A525EE1-454A-4614-91F1-C81240E8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29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06C23B-87E8-4204-AB6C-8E3A8803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14038A1-F75B-418B-8D7E-82DC81C9D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1209189-1D27-41A2-A6AD-955F88478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7D4EEEF8-E0A0-40A6-946C-786AFD739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DCC54CD3-C66E-41A5-8E27-4E606B718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BE449448-C07F-4C25-875D-AC7AC5B4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DA39A9A7-4B77-46E6-9A9A-8481F166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F5F72E59-D8D3-4F68-81ED-B421733B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94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CFA14E5-61A2-4E78-A683-72979E532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7419979D-54D0-496F-A4D9-FBC3D757E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B6EB9C6B-A174-4E6A-8E42-C7483ACF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C4491966-A91A-4537-8B65-FEE29C71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2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2F806A84-1298-4618-9B14-EF47EBF9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FBBD36B5-F31B-407C-9924-422C2CC8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4DC38478-CD2A-48DF-99AE-FCDF86F7D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96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6DC4BC1-909D-4F7B-9773-C2003070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A8C4C1F-9519-4AED-90F7-591C6C2C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6E5ACF44-9FCF-4FBE-AA02-730662866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ABA8509-E5B8-4600-B296-64B8C94F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6F6A9AB2-D83C-4766-927F-0457B166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6D9AC78-4A48-4660-A486-46B1855F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1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4AAAED6-694D-488B-AA84-BEF32890F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42EEB040-9B3A-4E92-96E2-9C287EEB5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6186754-C9F2-4A80-80E1-72EC93CB0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36C17CD9-C6F0-4B4A-B56D-CD368FB3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806253C-CD63-4B3F-A178-EC42694F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4EA3B5E-6265-4B78-8D43-43416A3D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7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B8120802-7CE7-4714-98ED-E5375F4C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2E24E6B-2D37-4EC4-8204-16296F18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4742849-3947-45C6-8CEB-8E1EADF53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E945-D02E-4AEC-A658-D932A20EF4F1}" type="datetimeFigureOut">
              <a:rPr lang="it-IT" smtClean="0"/>
              <a:t>11/12/2017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2133283-8D02-43FA-BC23-B3C674FD4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6F1AF11-0BF8-4CA3-BF25-6820BF3BF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A7D1-E6BA-4569-836C-D237B81750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4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563D4DB-A743-4E9A-B795-F6D55CB8E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Sportello telefonico di consulenza a favore degli studenti inattivi o fuori corso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/>
              <a:t>D</a:t>
            </a:r>
            <a:r>
              <a:rPr lang="it-IT" dirty="0" smtClean="0"/>
              <a:t>ipartimento </a:t>
            </a:r>
            <a:r>
              <a:rPr lang="it-IT" dirty="0"/>
              <a:t>di </a:t>
            </a:r>
            <a:r>
              <a:rPr lang="it-IT" dirty="0" smtClean="0"/>
              <a:t>Biologia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5B631D3-E257-49E2-A35C-76A03CB42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57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Esami di difficile superamento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Risulta evidente la costanza della difficoltà in percentuale per le materie biochimica e biologia molecolare</a:t>
            </a:r>
          </a:p>
          <a:p>
            <a:r>
              <a:rPr lang="it-IT" dirty="0" smtClean="0"/>
              <a:t>Ma si evidenzia anche un altro dato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247281"/>
              </p:ext>
            </p:extLst>
          </p:nvPr>
        </p:nvGraphicFramePr>
        <p:xfrm>
          <a:off x="3317329" y="3166281"/>
          <a:ext cx="5567363" cy="369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8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Tutorato di matematica e fisica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Negli anni, l’attivazione del tutorato di matematica e fisica si è rivelato un buon rimedio per superare le difficoltà poste da queste due materie</a:t>
            </a:r>
          </a:p>
          <a:p>
            <a:r>
              <a:rPr lang="it-IT" dirty="0" smtClean="0"/>
              <a:t>Ci si pone allora la domanda per quali altre materie vorrebbero l’attivazione di un tutor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843802"/>
              </p:ext>
            </p:extLst>
          </p:nvPr>
        </p:nvGraphicFramePr>
        <p:xfrm>
          <a:off x="3175379" y="3822475"/>
          <a:ext cx="5841241" cy="30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4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Suggerimenti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Infine si sono raccolti dati su suggerimenti che consentano agli studenti di evitare anni fuori corso o superare le difficoltà riscontrate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977" y="2669290"/>
            <a:ext cx="4638672" cy="350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Scienze della Natura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Solo il 40% (campione 34 studenti) degli studenti fuori corso in Scienze della Natura triennale hanno risposto allo sportello telefonico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421305"/>
              </p:ext>
            </p:extLst>
          </p:nvPr>
        </p:nvGraphicFramePr>
        <p:xfrm>
          <a:off x="3586162" y="2867025"/>
          <a:ext cx="5019675" cy="330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549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Ultimo esame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Oltre il 50% degli studenti in Scienze della Natura ha sostenuto l’ultimo esame entro gli ultimi 6 mesi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436945"/>
              </p:ext>
            </p:extLst>
          </p:nvPr>
        </p:nvGraphicFramePr>
        <p:xfrm>
          <a:off x="3542270" y="2957384"/>
          <a:ext cx="5128054" cy="3219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863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Esami di difficile superamento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 gli esami che gli studenti ritengono di difficile superamento, si nota che per il campione analizzato le materie di matematica e fisica non rappresentano un ostacolo mentre si  osserva una percentuale considerevole per altre quattro materie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594240"/>
              </p:ext>
            </p:extLst>
          </p:nvPr>
        </p:nvGraphicFramePr>
        <p:xfrm>
          <a:off x="3810000" y="34337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47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Tutorato altre attività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Allora è importante osservare le materie per cui vorrebbero l’attivazione di un tutor, il 90% ha disposto parere favorevole per chimica (generale e organica)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951883"/>
              </p:ext>
            </p:extLst>
          </p:nvPr>
        </p:nvGraphicFramePr>
        <p:xfrm>
          <a:off x="3810000" y="34337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223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Altri corsi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studenti fuori corso, degli altri corsi di studi, visto il loro basso numero sono stati osservati i dati in modo unificato 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989565"/>
              </p:ext>
            </p:extLst>
          </p:nvPr>
        </p:nvGraphicFramePr>
        <p:xfrm>
          <a:off x="3086587" y="2756786"/>
          <a:ext cx="6018825" cy="342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74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Ultimo esame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Nonostante un’alta percentuale di studenti è fuori corso da più anni, si osserva un’intensa attività universitaria, infatti più del 40% ha sostenuto l’ultimo esame negli ultimi 6 mesi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147355"/>
              </p:ext>
            </p:extLst>
          </p:nvPr>
        </p:nvGraphicFramePr>
        <p:xfrm>
          <a:off x="3810000" y="34337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3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Esami di difficile superamento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Come per il corso di studi in Scienze Biologiche, anche in questo caso i vari studenti riscontrano una difficoltà nel superamento della materia Biochimica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304266"/>
              </p:ext>
            </p:extLst>
          </p:nvPr>
        </p:nvGraphicFramePr>
        <p:xfrm>
          <a:off x="3525795" y="3006811"/>
          <a:ext cx="5152768" cy="317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7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7200" b="1" dirty="0" smtClean="0"/>
              <a:t>Lo sportello telefonico</a:t>
            </a:r>
            <a:endParaRPr lang="it-IT" sz="7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400" dirty="0" smtClean="0"/>
              <a:t>Tra le azioni messe in campo a favore degli studenti inattivi o fuori corso, il Dipartimento di Biologia ha attivato uno sportello telefonico di consulenza. A partire dal mese di ottobre 2017 sono stati contattati tutti gli studenti fuori corso con l’obiettivo di avere le seguenti informazioni: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4945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Tutorato di matematica e fisica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 differenza del corso in </a:t>
            </a:r>
            <a:r>
              <a:rPr lang="it-IT" dirty="0"/>
              <a:t>S</a:t>
            </a:r>
            <a:r>
              <a:rPr lang="it-IT" dirty="0" smtClean="0"/>
              <a:t>cienze Biologiche, gli studenti degli altri corsi di studio non hanno usufruito molto del tutorato di matematica e fisica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745454"/>
              </p:ext>
            </p:extLst>
          </p:nvPr>
        </p:nvGraphicFramePr>
        <p:xfrm>
          <a:off x="3421792" y="3072714"/>
          <a:ext cx="5348416" cy="3104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1209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Tutorato altre attività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differenza del corso in Scienze Biologiche, gli studenti degli altri corsi di studio </a:t>
            </a:r>
            <a:r>
              <a:rPr lang="it-IT" dirty="0" smtClean="0"/>
              <a:t>non richiedono un tutorato per chimica I ma vogliono uno mirato alla materia che ritengono di maggior difficoltà, ossia Biochimica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548930"/>
              </p:ext>
            </p:extLst>
          </p:nvPr>
        </p:nvGraphicFramePr>
        <p:xfrm>
          <a:off x="3068594" y="3133918"/>
          <a:ext cx="6054811" cy="317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4909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Suggerimenti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suggerimenti che si sono raccolti sono disposti nella seguente tabella</a:t>
            </a:r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07407"/>
              </p:ext>
            </p:extLst>
          </p:nvPr>
        </p:nvGraphicFramePr>
        <p:xfrm>
          <a:off x="3352800" y="3047996"/>
          <a:ext cx="5585254" cy="2726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3538"/>
                <a:gridCol w="1921716"/>
              </a:tblGrid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suggerimenti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maggiore disponibilità professori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esoneri per i programmi più ampi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test a quiz in sostituzione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corsi integrativi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dispense disponibili per tutti i corsi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più materiale disponibile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motivare maggiormente gli studenti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37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/>
          <a:lstStyle/>
          <a:p>
            <a:r>
              <a:rPr lang="it-IT" b="1" dirty="0" smtClean="0"/>
              <a:t>La scheda di colloquio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617967"/>
              </p:ext>
            </p:extLst>
          </p:nvPr>
        </p:nvGraphicFramePr>
        <p:xfrm>
          <a:off x="838200" y="1169774"/>
          <a:ext cx="10515600" cy="5597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1400"/>
                <a:gridCol w="3124200"/>
              </a:tblGrid>
              <a:tr h="899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Quando ha sostenuto l’ultimo esame?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meno di 30 giorni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meno di 6 mesi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più di sei mesi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un anno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più di un anno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non so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Il Suo Corso di Studio presenta uno o più esami cosiddetti Killer (di difficile superamento)?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si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329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 sì, quale/i?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</a:txBody>
                  <a:tcPr marL="45537" marR="45537" marT="0" marB="0" anchor="ctr"/>
                </a:tc>
              </a:tr>
              <a:tr h="72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Il motivo del Suo ritardo negli studi è dovuto a: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studente lavoratore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difficoltà di apprendimento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scelta del percorso formativo sbagliata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motivi logistici (orario lezioni, trasporti, ecc.)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altro ___________________________________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non so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312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È attivo un servizio di tutorato per le attività didattiche integrative, propedeutiche e di recupero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di Matematica e di Fisica, ne è a conoscenza?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si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21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 sì, ha usufruito del servizio?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si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43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 sì, quanto ritiene sia stato utile?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per nulla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poco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abbastanza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molto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329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Per quali altre attività didattiche ritiene possa essere attivato un servizio di tutorato?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72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Quali strumenti/misure ritiene possano essere utili per superare l’esame/gli esami?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tutor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seminari di approfondimento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gruppi di studio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test di autovalutazione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altro ___________________________________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non so </a:t>
                      </a:r>
                      <a:r>
                        <a:rPr lang="it-IT" sz="1000" dirty="0">
                          <a:effectLst/>
                          <a:sym typeface="Symbol" panose="05050102010706020507" pitchFamily="18" charset="2"/>
                        </a:rPr>
                        <a:t>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  <a:tr h="549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Eventuali suggerimenti e/o osservazioni che consentano la ripresa degli studi e/o il recupero del ritardo negli studi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7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Campione totale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688998"/>
              </p:ext>
            </p:extLst>
          </p:nvPr>
        </p:nvGraphicFramePr>
        <p:xfrm>
          <a:off x="1828630" y="1690688"/>
          <a:ext cx="8534739" cy="4224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7371"/>
                <a:gridCol w="1176228"/>
                <a:gridCol w="1176228"/>
                <a:gridCol w="1176228"/>
                <a:gridCol w="1176228"/>
                <a:gridCol w="1176228"/>
                <a:gridCol w="1176228"/>
              </a:tblGrid>
              <a:tr h="4681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 err="1">
                          <a:effectLst/>
                        </a:rPr>
                        <a:t>CdS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numero studenti</a:t>
                      </a:r>
                      <a:br>
                        <a:rPr lang="it-IT" sz="1100" b="1" u="none" strike="noStrike" dirty="0">
                          <a:effectLst/>
                        </a:rPr>
                      </a:br>
                      <a:r>
                        <a:rPr lang="it-IT" sz="1100" b="1" u="none" strike="noStrike" dirty="0">
                          <a:effectLst/>
                        </a:rPr>
                        <a:t>fuoricorso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ha risposto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non raggiungibile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non intende</a:t>
                      </a:r>
                      <a:br>
                        <a:rPr lang="it-IT" sz="1100" b="1" u="none" strike="noStrike" dirty="0">
                          <a:effectLst/>
                        </a:rPr>
                      </a:br>
                      <a:r>
                        <a:rPr lang="it-IT" sz="1100" b="1" u="none" strike="noStrike" dirty="0">
                          <a:effectLst/>
                        </a:rPr>
                        <a:t>rispondere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non ha risposto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laureato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Scienze Biologiche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Scienze della Natura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85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Biologia Ambientale</a:t>
                      </a:r>
                      <a:br>
                        <a:rPr lang="it-IT" sz="1100" b="1" u="none" strike="noStrike" dirty="0">
                          <a:effectLst/>
                        </a:rPr>
                      </a:br>
                      <a:r>
                        <a:rPr lang="it-IT" sz="1100" b="1" u="none" strike="noStrike" dirty="0">
                          <a:effectLst/>
                        </a:rPr>
                        <a:t>(triennale)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85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Biologia Ambientale</a:t>
                      </a:r>
                      <a:br>
                        <a:rPr lang="it-IT" sz="1100" b="1" u="none" strike="noStrike" dirty="0">
                          <a:effectLst/>
                        </a:rPr>
                      </a:br>
                      <a:r>
                        <a:rPr lang="it-IT" sz="1100" b="1" u="none" strike="noStrike" dirty="0">
                          <a:effectLst/>
                        </a:rPr>
                        <a:t>(magistrale)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1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Biologia Cellulare</a:t>
                      </a:r>
                      <a:br>
                        <a:rPr lang="it-IT" sz="1100" b="1" u="none" strike="noStrike" dirty="0">
                          <a:effectLst/>
                        </a:rPr>
                      </a:br>
                      <a:r>
                        <a:rPr lang="it-IT" sz="1100" b="1" u="none" strike="noStrike" dirty="0">
                          <a:effectLst/>
                        </a:rPr>
                        <a:t>e Molecolare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1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Scienze Biologiche</a:t>
                      </a:r>
                      <a:br>
                        <a:rPr lang="it-IT" sz="1100" b="1" u="none" strike="noStrike" dirty="0">
                          <a:effectLst/>
                        </a:rPr>
                      </a:br>
                      <a:r>
                        <a:rPr lang="it-IT" sz="1100" b="1" u="none" strike="noStrike" dirty="0">
                          <a:effectLst/>
                        </a:rPr>
                        <a:t>(ante DM509)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85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Scienze </a:t>
                      </a:r>
                      <a:r>
                        <a:rPr lang="it-IT" sz="1100" b="1" u="none" strike="noStrike" dirty="0" err="1">
                          <a:effectLst/>
                        </a:rPr>
                        <a:t>Biosanitarie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853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Scienze Naturali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2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EC9053A-6161-4E76-B6FC-27E3EDFB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Scienze Biologiche </a:t>
            </a:r>
            <a:endParaRPr lang="it-IT" sz="4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8A2D580-0402-4700-A4BD-36E5E3A62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</a:t>
            </a:r>
            <a:r>
              <a:rPr lang="it-IT" dirty="0" smtClean="0"/>
              <a:t>studenti fuori corso del </a:t>
            </a:r>
            <a:r>
              <a:rPr lang="it-IT" dirty="0" err="1" smtClean="0"/>
              <a:t>cds</a:t>
            </a:r>
            <a:r>
              <a:rPr lang="it-IT" dirty="0" smtClean="0"/>
              <a:t> in </a:t>
            </a:r>
            <a:r>
              <a:rPr lang="it-IT" dirty="0"/>
              <a:t>S</a:t>
            </a:r>
            <a:r>
              <a:rPr lang="it-IT" dirty="0" smtClean="0"/>
              <a:t>cienze biologiche, nell’</a:t>
            </a:r>
            <a:r>
              <a:rPr lang="it-IT" dirty="0" err="1" smtClean="0"/>
              <a:t>a.a</a:t>
            </a:r>
            <a:r>
              <a:rPr lang="it-IT" dirty="0" smtClean="0"/>
              <a:t>. 2016/17, sono 182. </a:t>
            </a:r>
            <a:r>
              <a:rPr lang="it-IT" dirty="0"/>
              <a:t>L</a:t>
            </a:r>
            <a:r>
              <a:rPr lang="it-IT" dirty="0" smtClean="0"/>
              <a:t>’esito delle interviste telefoniche è così rappresentato: </a:t>
            </a:r>
          </a:p>
          <a:p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750556"/>
              </p:ext>
            </p:extLst>
          </p:nvPr>
        </p:nvGraphicFramePr>
        <p:xfrm>
          <a:off x="2104030" y="2674961"/>
          <a:ext cx="7983940" cy="350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5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Periodo ultimo esame sostenuto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campione analizzato ha dato una percentuale abbastanza alta di studenti che hanno risposto, ciò consente di delineare una statistica delle risposte che rappresenti un modello coincidente con la realtà</a:t>
            </a:r>
          </a:p>
          <a:p>
            <a:r>
              <a:rPr lang="it-IT" dirty="0" smtClean="0"/>
              <a:t>L’ultimo esame sostenuto dagli studenti fa sì di poter analizzare la loro attività nella vita universitaria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56111"/>
              </p:ext>
            </p:extLst>
          </p:nvPr>
        </p:nvGraphicFramePr>
        <p:xfrm>
          <a:off x="3134329" y="3875964"/>
          <a:ext cx="5923342" cy="298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9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Periodo ultimo esame sostenuto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grafico presenta una attività molto recente, anche se analizzata suddividendo gli studenti in base al loro anno fuori corso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15361"/>
              </p:ext>
            </p:extLst>
          </p:nvPr>
        </p:nvGraphicFramePr>
        <p:xfrm>
          <a:off x="2322394" y="2857500"/>
          <a:ext cx="7547212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2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Esami di difficile superamento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Bisogna allora comprendere il motivo del ritardo negli studi nonostante siano studenti attivi</a:t>
            </a:r>
          </a:p>
          <a:p>
            <a:r>
              <a:rPr lang="it-IT" dirty="0" smtClean="0"/>
              <a:t>Analizziamo gli esami che gli studenti considerano di difficile superamento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811674"/>
              </p:ext>
            </p:extLst>
          </p:nvPr>
        </p:nvGraphicFramePr>
        <p:xfrm>
          <a:off x="3381375" y="3609974"/>
          <a:ext cx="5429249" cy="324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Esami di difficile superamento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Osserviamo la loro difficoltà suddivisa per gli anni fuori corso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878137"/>
              </p:ext>
            </p:extLst>
          </p:nvPr>
        </p:nvGraphicFramePr>
        <p:xfrm>
          <a:off x="2265529" y="2417145"/>
          <a:ext cx="7697338" cy="428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93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1036</Words>
  <Application>Microsoft Office PowerPoint</Application>
  <PresentationFormat>Widescreen</PresentationFormat>
  <Paragraphs>207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Tema di Office</vt:lpstr>
      <vt:lpstr>Sportello telefonico di consulenza a favore degli studenti inattivi o fuori corso Dipartimento di Biologia</vt:lpstr>
      <vt:lpstr>Lo sportello telefonico</vt:lpstr>
      <vt:lpstr>La scheda di colloquio</vt:lpstr>
      <vt:lpstr>Campione totale</vt:lpstr>
      <vt:lpstr>Scienze Biologiche </vt:lpstr>
      <vt:lpstr>Periodo ultimo esame sostenuto</vt:lpstr>
      <vt:lpstr>Periodo ultimo esame sostenuto</vt:lpstr>
      <vt:lpstr>Esami di difficile superamento</vt:lpstr>
      <vt:lpstr>Esami di difficile superamento</vt:lpstr>
      <vt:lpstr>Esami di difficile superamento</vt:lpstr>
      <vt:lpstr>Tutorato di matematica e fisica</vt:lpstr>
      <vt:lpstr>Suggerimenti </vt:lpstr>
      <vt:lpstr>Scienze della Natura</vt:lpstr>
      <vt:lpstr>Ultimo esame</vt:lpstr>
      <vt:lpstr>Esami di difficile superamento</vt:lpstr>
      <vt:lpstr>Tutorato altre attività</vt:lpstr>
      <vt:lpstr>Altri corsi</vt:lpstr>
      <vt:lpstr>Ultimo esame</vt:lpstr>
      <vt:lpstr>Esami di difficile superamento</vt:lpstr>
      <vt:lpstr>Tutorato di matematica e fisica</vt:lpstr>
      <vt:lpstr>Tutorato altre attività</vt:lpstr>
      <vt:lpstr>Suggerimenti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Sportello telefonico di consulenza a favore degli studenti inattivi o fuori corso dipartimento di biologia</dc:title>
  <dc:creator>Giorgio Macchia</dc:creator>
  <cp:lastModifiedBy>Hewlett-Packard Company</cp:lastModifiedBy>
  <cp:revision>36</cp:revision>
  <dcterms:created xsi:type="dcterms:W3CDTF">2017-11-24T08:46:19Z</dcterms:created>
  <dcterms:modified xsi:type="dcterms:W3CDTF">2017-12-11T11:03:12Z</dcterms:modified>
</cp:coreProperties>
</file>